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3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828800" y="0"/>
            <a:ext cx="1828800" cy="19389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dirty="0" smtClean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dirty="0" smtClean="0">
                <a:solidFill>
                  <a:srgbClr val="3C3C3B"/>
                </a:solidFill>
              </a:rPr>
              <a:t>Instead of the Title Slide, display this slide on the venue screen while your audience is arriving. </a:t>
            </a:r>
          </a:p>
          <a:p>
            <a:pPr defTabSz="457200"/>
            <a:endParaRPr lang="en-US" sz="1200" dirty="0" smtClean="0">
              <a:solidFill>
                <a:srgbClr val="3C3C3B"/>
              </a:solidFill>
            </a:endParaRPr>
          </a:p>
          <a:p>
            <a:pPr defTabSz="457200"/>
            <a:r>
              <a:rPr lang="en-US" sz="1200" dirty="0" smtClean="0">
                <a:solidFill>
                  <a:srgbClr val="3C3C3B"/>
                </a:solidFill>
              </a:rPr>
              <a:t>This is </a:t>
            </a:r>
            <a:r>
              <a:rPr lang="en-US" sz="1200" b="1" dirty="0" smtClean="0">
                <a:solidFill>
                  <a:srgbClr val="3C3C3B"/>
                </a:solidFill>
              </a:rPr>
              <a:t>not</a:t>
            </a:r>
            <a:r>
              <a:rPr lang="en-US" sz="1200" dirty="0" smtClean="0">
                <a:solidFill>
                  <a:srgbClr val="3C3C3B"/>
                </a:solidFill>
              </a:rPr>
              <a:t> a title slide. </a:t>
            </a:r>
            <a:br>
              <a:rPr lang="en-US" sz="1200" dirty="0" smtClean="0">
                <a:solidFill>
                  <a:srgbClr val="3C3C3B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12192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00" kern="0" dirty="0">
              <a:solidFill>
                <a:srgbClr val="0D0C2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096000" y="6647649"/>
            <a:ext cx="6096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kern="0" dirty="0" smtClean="0">
                <a:solidFill>
                  <a:srgbClr val="666666"/>
                </a:solidFill>
              </a:rPr>
              <a:t>Operated by Los Alamos National Security, LLC for the U.S. Department of Energy's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727086" y="796041"/>
            <a:ext cx="10056316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10805981" y="6393736"/>
            <a:ext cx="1281735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12192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00" kern="0" dirty="0">
              <a:solidFill>
                <a:srgbClr val="0D0C2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096000" y="6647649"/>
            <a:ext cx="6096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kern="0" dirty="0" smtClean="0">
                <a:solidFill>
                  <a:srgbClr val="666666"/>
                </a:solidFill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10783406" y="6326302"/>
            <a:ext cx="1281735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7112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7112000" y="-10160"/>
            <a:ext cx="508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45780" y="3291843"/>
            <a:ext cx="3962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4">
              <a:defRPr/>
            </a:pPr>
            <a:r>
              <a:rPr lang="en-US" sz="1400" dirty="0" smtClean="0">
                <a:solidFill>
                  <a:srgbClr val="FFFFFF">
                    <a:alpha val="75000"/>
                  </a:srgbClr>
                </a:solidFill>
                <a:cs typeface="Arial"/>
              </a:rPr>
              <a:t>Delivering science and technology</a:t>
            </a:r>
            <a:br>
              <a:rPr lang="en-US" sz="1400" dirty="0" smtClean="0">
                <a:solidFill>
                  <a:srgbClr val="FFFFFF">
                    <a:alpha val="75000"/>
                  </a:srgbClr>
                </a:solidFill>
                <a:cs typeface="Arial"/>
              </a:rPr>
            </a:br>
            <a:r>
              <a:rPr lang="en-US" sz="1400" dirty="0" smtClean="0">
                <a:solidFill>
                  <a:srgbClr val="FFFFFF">
                    <a:alpha val="75000"/>
                  </a:srgbClr>
                </a:solidFill>
                <a:cs typeface="Arial"/>
              </a:rPr>
              <a:t>to protect our nation</a:t>
            </a:r>
            <a:br>
              <a:rPr lang="en-US" sz="1400" dirty="0" smtClean="0">
                <a:solidFill>
                  <a:srgbClr val="FFFFFF">
                    <a:alpha val="75000"/>
                  </a:srgbClr>
                </a:solidFill>
                <a:cs typeface="Arial"/>
              </a:rPr>
            </a:br>
            <a:r>
              <a:rPr lang="en-US" sz="1400" dirty="0" smtClean="0">
                <a:solidFill>
                  <a:srgbClr val="FFFFFF">
                    <a:alpha val="75000"/>
                  </a:srgbClr>
                </a:solidFill>
                <a:cs typeface="Arial"/>
              </a:rPr>
              <a:t>and promote world stability</a:t>
            </a:r>
          </a:p>
          <a:p>
            <a:pPr algn="ctr" defTabSz="457200"/>
            <a:endParaRPr lang="en-US" sz="1400" dirty="0">
              <a:solidFill>
                <a:srgbClr val="FFFFFF">
                  <a:alpha val="75000"/>
                </a:srgbClr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19110" y="4"/>
            <a:ext cx="1919111" cy="230831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dirty="0" smtClean="0">
                <a:solidFill>
                  <a:srgbClr val="000000"/>
                </a:solidFill>
              </a:rPr>
              <a:t>: THIS IS YOUR WALK-IN SLIDE OPTION #2. </a:t>
            </a:r>
            <a:r>
              <a:rPr lang="en-US" sz="1200" dirty="0" smtClean="0">
                <a:solidFill>
                  <a:srgbClr val="3C3C3B"/>
                </a:solidFill>
              </a:rPr>
              <a:t>Instead of the Title Slide, display this slide on the venue screen while your audience is arriving. </a:t>
            </a:r>
          </a:p>
          <a:p>
            <a:pPr defTabSz="457200"/>
            <a:endParaRPr lang="en-US" sz="1200" dirty="0" smtClean="0">
              <a:solidFill>
                <a:srgbClr val="3C3C3B"/>
              </a:solidFill>
            </a:endParaRPr>
          </a:p>
          <a:p>
            <a:pPr defTabSz="457200"/>
            <a:r>
              <a:rPr lang="en-US" sz="1200" dirty="0" smtClean="0">
                <a:solidFill>
                  <a:srgbClr val="3C3C3B"/>
                </a:solidFill>
              </a:rPr>
              <a:t>This is </a:t>
            </a:r>
            <a:r>
              <a:rPr lang="en-US" sz="1200" b="1" dirty="0" smtClean="0">
                <a:solidFill>
                  <a:srgbClr val="3C3C3B"/>
                </a:solidFill>
              </a:rPr>
              <a:t>not</a:t>
            </a:r>
            <a:r>
              <a:rPr lang="en-US" sz="1200" dirty="0" smtClean="0">
                <a:solidFill>
                  <a:srgbClr val="3C3C3B"/>
                </a:solidFill>
              </a:rPr>
              <a:t> a title slide. </a:t>
            </a:r>
            <a:br>
              <a:rPr lang="en-US" sz="1200" dirty="0" smtClean="0">
                <a:solidFill>
                  <a:srgbClr val="3C3C3B"/>
                </a:solidFill>
              </a:rPr>
            </a:br>
            <a:r>
              <a:rPr lang="en-US" sz="1200" dirty="0" smtClean="0">
                <a:solidFill>
                  <a:srgbClr val="3C3C3B"/>
                </a:solidFill>
              </a:rPr>
              <a:t/>
            </a:r>
            <a:br>
              <a:rPr lang="en-US" sz="1200" dirty="0" smtClean="0">
                <a:solidFill>
                  <a:srgbClr val="3C3C3B"/>
                </a:solidFill>
              </a:rPr>
            </a:br>
            <a:r>
              <a:rPr lang="en-US" sz="1200" dirty="0" smtClean="0">
                <a:solidFill>
                  <a:srgbClr val="3C3C3B"/>
                </a:solidFill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7443785" y="989896"/>
            <a:ext cx="4074415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12192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"/>
            <a:ext cx="103632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Click to add 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3798488"/>
            <a:ext cx="47244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presenter/s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0" y="4527560"/>
            <a:ext cx="47244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632434"/>
            <a:ext cx="103632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 smtClean="0"/>
              <a:t>Click to add subtitle/venue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595559" y="6529924"/>
            <a:ext cx="2596444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LA-UR# </a:t>
            </a:r>
            <a:endParaRPr lang="en-US" dirty="0"/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12" y="3894975"/>
            <a:ext cx="5802489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6096000" y="6016849"/>
            <a:ext cx="6096000" cy="452454"/>
            <a:chOff x="4572000" y="5026384"/>
            <a:chExt cx="4572000" cy="45245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en-US" altLang="en-US" sz="600" kern="0" dirty="0" smtClean="0">
                  <a:solidFill>
                    <a:srgbClr val="666666"/>
                  </a:solidFill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68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12192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3C3C3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"/>
            <a:ext cx="109728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agenda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pPr/>
              <a:t>6/2/2017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75024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860803" y="1131637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60803" y="1512712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60803" y="2223912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0" y="1131636"/>
            <a:ext cx="5181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agenda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12" y="3894975"/>
            <a:ext cx="5802489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64181"/>
            <a:ext cx="109728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pPr/>
              <a:t>6/2/2017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12192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3C3C3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"/>
            <a:ext cx="109728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pPr/>
              <a:t>6/2/2017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11364"/>
            <a:ext cx="109728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pPr/>
              <a:t>6/2/2017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0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12192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3C3C3B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pPr/>
              <a:t>6/2/2017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3822"/>
            <a:ext cx="109728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1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12192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00439" y="3656395"/>
            <a:ext cx="7191123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statement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156094" y="1337847"/>
            <a:ext cx="134891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56094" y="1740951"/>
            <a:ext cx="134891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156094" y="2144055"/>
            <a:ext cx="134891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-156094" y="2547160"/>
            <a:ext cx="134891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-156094" y="3"/>
            <a:ext cx="134891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56094" y="403107"/>
            <a:ext cx="134891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-156094" y="872774"/>
            <a:ext cx="134891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A11B-236A-4DC1-9823-CF2AC62445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10D5-28B8-4FFE-8415-6D64EA1C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4413956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338733" y="6491818"/>
            <a:ext cx="28448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defTabSz="457200"/>
            <a:fld id="{BB098140-90E5-4392-9510-CF3F577C3551}" type="datetime1">
              <a:rPr lang="en-US" smtClean="0"/>
              <a:pPr defTabSz="457200"/>
              <a:t>6/2/2017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56094" y="1486494"/>
            <a:ext cx="134891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56094" y="1934388"/>
            <a:ext cx="134891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56094" y="2382282"/>
            <a:ext cx="134891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56094" y="2830176"/>
            <a:ext cx="134891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-156094" y="0"/>
            <a:ext cx="134891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56094" y="447895"/>
            <a:ext cx="134891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56094" y="969745"/>
            <a:ext cx="134891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3C3C3B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-846667" y="-2"/>
            <a:ext cx="69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" b="1" dirty="0" smtClean="0">
                <a:solidFill>
                  <a:srgbClr val="0D0C2E"/>
                </a:solidFill>
              </a:rPr>
              <a:t>NOTE:</a:t>
            </a:r>
          </a:p>
          <a:p>
            <a:pPr algn="r" defTabSz="457200"/>
            <a:r>
              <a:rPr lang="en-US" sz="800" dirty="0" smtClean="0">
                <a:solidFill>
                  <a:srgbClr val="0D0C2E"/>
                </a:solidFill>
              </a:rPr>
              <a:t>This is the lab color palette.</a:t>
            </a:r>
            <a:endParaRPr lang="en-US" sz="800" dirty="0" smtClean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077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716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Formation of Deformation Twins in Metallic Crystals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1242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S. Mahajan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Department of Materials Science and Engineering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California, Davis, 95616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76770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saturation sat="129000"/>
                    </a14:imgEffect>
                    <a14:imgEffect>
                      <a14:brightnessContrast bright="1000" contrast="14000"/>
                    </a14:imgEffect>
                  </a14:imgLayer>
                </a14:imgProps>
              </a:ext>
            </a:extLst>
          </a:blip>
          <a:srcRect l="28101" r="1"/>
          <a:stretch/>
        </p:blipFill>
        <p:spPr>
          <a:xfrm>
            <a:off x="871870" y="172122"/>
            <a:ext cx="8465768" cy="6438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9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62" y="5944496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93404"/>
            <a:ext cx="10515600" cy="74428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Case II</a:t>
            </a:r>
            <a:endParaRPr lang="en-US" sz="36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7684"/>
                <a:ext cx="10515600" cy="503983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Habit Plane of 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, 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7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... 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16 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(121)</a:t>
                </a:r>
                <a:endParaRPr lang="en-US" sz="1000" baseline="-25000" dirty="0" smtClean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Displacement Vector of Various Faults</a:t>
                </a:r>
              </a:p>
              <a:p>
                <a:pPr marL="465138" indent="52388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Fault contrast is 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10 and 00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and</a:t>
                </a:r>
              </a:p>
              <a:p>
                <a:pPr marL="465138" indent="52388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i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nvisible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sz="1800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= 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and 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2 and only the partials bounding </a:t>
                </a:r>
              </a:p>
              <a:p>
                <a:pPr marL="465138" indent="52388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, 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7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, 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14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and F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16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are 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sz="1800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;</a:t>
                </a:r>
              </a:p>
              <a:p>
                <a:pPr marL="465138" indent="52388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I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t is concluded that the </a:t>
                </a:r>
                <a:r>
                  <a:rPr lang="en-US" sz="1800" dirty="0">
                    <a:solidFill>
                      <a:schemeClr val="bg1"/>
                    </a:solidFill>
                  </a:rPr>
                  <a:t>displacement vector is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± 1/6[1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1].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marL="517525" indent="-517525">
                  <a:buFont typeface="+mj-lt"/>
                  <a:buAutoNum type="alphaLcParenR" startAt="3"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Burgers vector of Dislocations D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, D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5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...D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9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marL="517525" indent="-517525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In contrast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sz="1800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10, 00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and </a:t>
                </a:r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2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marL="517525" indent="-517525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Invisible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sz="1800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acc>
                    <m:r>
                      <a:rPr lang="en-US" sz="1800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marL="517525" indent="-517525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Therefore, the </a:t>
                </a:r>
                <a:r>
                  <a:rPr lang="en-US" sz="1800" dirty="0">
                    <a:solidFill>
                      <a:schemeClr val="bg1"/>
                    </a:solidFill>
                  </a:rPr>
                  <a:t>Burgers vector is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± ½[</a:t>
                </a:r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]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marL="517525" indent="-517525">
                  <a:buNone/>
                </a:pPr>
                <a:r>
                  <a:rPr lang="en-US" u="sng" dirty="0" smtClean="0">
                    <a:solidFill>
                      <a:schemeClr val="bg1"/>
                    </a:solidFill>
                  </a:rPr>
                  <a:t>Conclusion</a:t>
                </a:r>
              </a:p>
              <a:p>
                <a:pPr marL="517525" indent="-517525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The Burgers vector of fault partials is parallel to that of the glide dislocations.</a:t>
                </a:r>
              </a:p>
              <a:p>
                <a:pPr marL="517525" indent="-517525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½[</a:t>
                </a:r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]</a:t>
                </a:r>
                <a:r>
                  <a:rPr lang="en-US" sz="1800" baseline="-25000" dirty="0" smtClean="0">
                    <a:solidFill>
                      <a:schemeClr val="bg1"/>
                    </a:solidFill>
                  </a:rPr>
                  <a:t>screws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bg1"/>
                    </a:solidFill>
                    <a:sym typeface="Wingdings"/>
                  </a:rPr>
                  <a:t> 3 x 1/6[</a:t>
                </a:r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  <a:r>
                  <a:rPr lang="en-US" sz="1800" dirty="0" smtClean="0">
                    <a:solidFill>
                      <a:schemeClr val="bg1"/>
                    </a:solidFill>
                    <a:sym typeface="Wingdings"/>
                  </a:rPr>
                  <a:t>]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7684"/>
                <a:ext cx="10515600" cy="5039832"/>
              </a:xfrm>
              <a:blipFill rotWithShape="0">
                <a:blip r:embed="rId3"/>
                <a:stretch>
                  <a:fillRect l="-1217" t="-1211" b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10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0.jp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</a:extLst>
          </a:blip>
          <a:srcRect l="25525" t="6932" r="6907" b="6907"/>
          <a:stretch>
            <a:fillRect/>
          </a:stretch>
        </p:blipFill>
        <p:spPr>
          <a:xfrm>
            <a:off x="3095896" y="980545"/>
            <a:ext cx="5252037" cy="543314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1132" y="49364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Formation of ‘Clear’ Faults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9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24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504" y="314418"/>
            <a:ext cx="4432153" cy="590428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4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32000" contrast="5000"/>
                    </a14:imgEffect>
                  </a14:imgLayer>
                </a14:imgProps>
              </a:ext>
            </a:extLst>
          </a:blip>
          <a:srcRect l="5769" r="962" b="1798"/>
          <a:stretch>
            <a:fillRect/>
          </a:stretch>
        </p:blipFill>
        <p:spPr>
          <a:xfrm>
            <a:off x="2195363" y="398033"/>
            <a:ext cx="6864368" cy="615670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0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4.jpg"/>
          <p:cNvPicPr>
            <a:picLocks noChangeAspect="1"/>
          </p:cNvPicPr>
          <p:nvPr/>
        </p:nvPicPr>
        <p:blipFill>
          <a:blip r:embed="rId2" cstate="print"/>
          <a:srcRect l="11679" t="1842" r="8904" b="549"/>
          <a:stretch>
            <a:fillRect/>
          </a:stretch>
        </p:blipFill>
        <p:spPr>
          <a:xfrm>
            <a:off x="2560320" y="1168717"/>
            <a:ext cx="6694842" cy="502113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308" y="574766"/>
            <a:ext cx="50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Spinodal Decomposition in Fe-Cr-Co Alloy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1017" y="3122023"/>
            <a:ext cx="184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Grain Boundary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Precipitates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603659" y="3082834"/>
            <a:ext cx="2047128" cy="32316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8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5.jpg"/>
          <p:cNvPicPr>
            <a:picLocks noChangeAspect="1"/>
          </p:cNvPicPr>
          <p:nvPr/>
        </p:nvPicPr>
        <p:blipFill>
          <a:blip r:embed="rId2" cstate="print"/>
          <a:srcRect l="6490" t="1471" r="5435" b="8823"/>
          <a:stretch>
            <a:fillRect/>
          </a:stretch>
        </p:blipFill>
        <p:spPr>
          <a:xfrm>
            <a:off x="1351878" y="355003"/>
            <a:ext cx="7910456" cy="593284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45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6.jpg"/>
          <p:cNvPicPr>
            <a:picLocks noChangeAspect="1"/>
          </p:cNvPicPr>
          <p:nvPr/>
        </p:nvPicPr>
        <p:blipFill>
          <a:blip r:embed="rId2" cstate="print"/>
          <a:srcRect l="-813" t="7722" b="8944"/>
          <a:stretch>
            <a:fillRect/>
          </a:stretch>
        </p:blipFill>
        <p:spPr>
          <a:xfrm>
            <a:off x="634702" y="292249"/>
            <a:ext cx="8958862" cy="59436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25" y="5922981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3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Effects of Metallurgical Variables on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Deformation Twinning in BCC Crystals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4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86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Metallurgical Variables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802"/>
            <a:ext cx="10515600" cy="29691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Critical resolved shear stress for twinning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Deformation temperature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Strain-rate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Alloying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1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Formation of Deformation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wins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BCC Crystals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EBSD Study of Twins in Shock Loaded Iron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0" y="1225725"/>
            <a:ext cx="2662100" cy="521208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257874" y="1294672"/>
            <a:ext cx="3331869" cy="1575583"/>
            <a:chOff x="5736828" y="3360877"/>
            <a:chExt cx="3331869" cy="157558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177" y="3427700"/>
              <a:ext cx="3017520" cy="150876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 flipH="1">
              <a:off x="6236970" y="3932734"/>
              <a:ext cx="1159691" cy="493419"/>
            </a:xfrm>
            <a:prstGeom prst="line">
              <a:avLst/>
            </a:prstGeom>
            <a:ln w="3175"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118979" y="3881939"/>
              <a:ext cx="274320" cy="2730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36828" y="4308517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700" dirty="0">
                  <a:solidFill>
                    <a:srgbClr val="3C3C3B"/>
                  </a:solidFill>
                </a:rPr>
                <a:t>Normal to </a:t>
              </a:r>
            </a:p>
            <a:p>
              <a:pPr defTabSz="457200"/>
              <a:r>
                <a:rPr lang="en-US" sz="700" dirty="0">
                  <a:solidFill>
                    <a:srgbClr val="3C3C3B"/>
                  </a:solidFill>
                </a:rPr>
                <a:t>plane trace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39730" y="35957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700" dirty="0">
                  <a:solidFill>
                    <a:srgbClr val="3C3C3B"/>
                  </a:solidFill>
                </a:rPr>
                <a:t>Coincident </a:t>
              </a:r>
            </a:p>
            <a:p>
              <a:pPr defTabSz="457200"/>
              <a:r>
                <a:rPr lang="en-US" sz="700" dirty="0">
                  <a:solidFill>
                    <a:srgbClr val="3C3C3B"/>
                  </a:solidFill>
                </a:rPr>
                <a:t>K1 poles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61960" y="3581400"/>
              <a:ext cx="499110" cy="1194390"/>
            </a:xfrm>
            <a:prstGeom prst="line">
              <a:avLst/>
            </a:prstGeom>
            <a:ln w="3175"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006715" y="3615690"/>
              <a:ext cx="274320" cy="2730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75695" y="3360877"/>
              <a:ext cx="707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700" dirty="0">
                  <a:solidFill>
                    <a:srgbClr val="3C3C3B"/>
                  </a:solidFill>
                </a:rPr>
                <a:t>Coincident</a:t>
              </a:r>
            </a:p>
            <a:p>
              <a:pPr defTabSz="457200"/>
              <a:r>
                <a:rPr lang="en-US" sz="700" dirty="0">
                  <a:solidFill>
                    <a:srgbClr val="3C3C3B"/>
                  </a:solidFill>
                </a:rPr>
                <a:t>Ƞ1 directions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68462" y="1225726"/>
            <a:ext cx="2659328" cy="2377440"/>
            <a:chOff x="2944462" y="1132416"/>
            <a:chExt cx="2659328" cy="23774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62" y="1132416"/>
              <a:ext cx="2659328" cy="237744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5132070" y="267843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67221" y="272414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5214349" y="2127577"/>
              <a:ext cx="332662" cy="4758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257874" y="3121224"/>
            <a:ext cx="342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srgbClr val="3C3C3B"/>
                </a:solidFill>
              </a:rPr>
              <a:t>Pole figures identifying {112}&lt;111&gt; twins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8462" y="3772199"/>
            <a:ext cx="61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B"/>
                </a:solidFill>
              </a:rPr>
              <a:t>Multiple variants of the 60°@&lt;111&gt; twins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B"/>
                </a:solidFill>
              </a:rPr>
              <a:t>Orientation change along twins, indicating deformation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9900" y="92533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3C3C3B"/>
                </a:solidFill>
              </a:rPr>
              <a:t>Crystal direction maps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51072" y="4552132"/>
            <a:ext cx="2174554" cy="1828800"/>
            <a:chOff x="4127072" y="4552132"/>
            <a:chExt cx="2174554" cy="1828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072" y="4552132"/>
              <a:ext cx="2174554" cy="18288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5337810" y="5311140"/>
              <a:ext cx="403683" cy="60579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886571" y="4587562"/>
            <a:ext cx="2438400" cy="1838465"/>
            <a:chOff x="6362571" y="4587561"/>
            <a:chExt cx="2438400" cy="18384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571" y="4597226"/>
              <a:ext cx="2438400" cy="1828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66626" y="4587561"/>
              <a:ext cx="16914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dirty="0">
                  <a:solidFill>
                    <a:srgbClr val="3C3C3B"/>
                  </a:solidFill>
                </a:rPr>
                <a:t>Misorientation along black arrow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32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96" y="211862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Formation of Deformation Twins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FCC Crystals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6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1.jpg"/>
          <p:cNvPicPr>
            <a:picLocks noChangeAspect="1"/>
          </p:cNvPicPr>
          <p:nvPr/>
        </p:nvPicPr>
        <p:blipFill>
          <a:blip r:embed="rId2" cstate="print"/>
          <a:srcRect t="2914"/>
          <a:stretch>
            <a:fillRect/>
          </a:stretch>
        </p:blipFill>
        <p:spPr>
          <a:xfrm>
            <a:off x="903643" y="123902"/>
            <a:ext cx="8675053" cy="6465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31" y="5976770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043646" y="1058082"/>
            <a:ext cx="6036736" cy="5355605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0686" y="548640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Pole Model (</a:t>
            </a:r>
            <a:r>
              <a:rPr lang="en-US" dirty="0" err="1" smtClean="0">
                <a:solidFill>
                  <a:schemeClr val="bg1"/>
                </a:solidFill>
              </a:rPr>
              <a:t>Venables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2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3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461657" y="1094497"/>
            <a:ext cx="5129220" cy="531919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2126" y="640080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Formation of Fault Pairs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1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4.jp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827" y="246326"/>
            <a:ext cx="6128273" cy="612433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28" y="5922981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5.jpg"/>
          <p:cNvPicPr>
            <a:picLocks noChangeAspect="1"/>
          </p:cNvPicPr>
          <p:nvPr/>
        </p:nvPicPr>
        <p:blipFill>
          <a:blip r:embed="rId2" cstate="print"/>
          <a:srcRect l="1652" r="-802" b="2222"/>
          <a:stretch>
            <a:fillRect/>
          </a:stretch>
        </p:blipFill>
        <p:spPr>
          <a:xfrm>
            <a:off x="1704967" y="441062"/>
            <a:ext cx="7881889" cy="581450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70" y="6031733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67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6.jpg"/>
          <p:cNvPicPr>
            <a:picLocks noChangeAspect="1"/>
          </p:cNvPicPr>
          <p:nvPr/>
        </p:nvPicPr>
        <p:blipFill>
          <a:blip r:embed="rId2" cstate="print"/>
          <a:srcRect l="1670" t="4651" r="-208" b="3488"/>
          <a:stretch>
            <a:fillRect/>
          </a:stretch>
        </p:blipFill>
        <p:spPr>
          <a:xfrm>
            <a:off x="1344707" y="303902"/>
            <a:ext cx="8165054" cy="612379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10" y="5980018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5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7.jpg"/>
          <p:cNvPicPr>
            <a:picLocks noChangeAspect="1"/>
          </p:cNvPicPr>
          <p:nvPr/>
        </p:nvPicPr>
        <p:blipFill>
          <a:blip r:embed="rId2" cstate="print"/>
          <a:srcRect l="1437" t="890" r="2271" b="1576"/>
          <a:stretch>
            <a:fillRect/>
          </a:stretch>
        </p:blipFill>
        <p:spPr>
          <a:xfrm>
            <a:off x="1936377" y="302509"/>
            <a:ext cx="7384228" cy="620898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10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137" y="462786"/>
            <a:ext cx="6780904" cy="586809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6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grayscl/>
          </a:blip>
          <a:srcRect l="7960" t="14744" r="8149" b="10929"/>
          <a:stretch/>
        </p:blipFill>
        <p:spPr>
          <a:xfrm>
            <a:off x="1408670" y="939114"/>
            <a:ext cx="7401698" cy="4930345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09.jpg"/>
          <p:cNvPicPr>
            <a:picLocks noChangeAspect="1"/>
          </p:cNvPicPr>
          <p:nvPr/>
        </p:nvPicPr>
        <p:blipFill>
          <a:blip r:embed="rId2" cstate="print"/>
          <a:srcRect l="3615" t="3463" r="10843" b="1878"/>
          <a:stretch>
            <a:fillRect/>
          </a:stretch>
        </p:blipFill>
        <p:spPr>
          <a:xfrm>
            <a:off x="2990626" y="563857"/>
            <a:ext cx="5200426" cy="562599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35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an0010.jpg"/>
          <p:cNvPicPr>
            <a:picLocks noChangeAspect="1"/>
          </p:cNvPicPr>
          <p:nvPr/>
        </p:nvPicPr>
        <p:blipFill>
          <a:blip r:embed="rId2" cstate="print"/>
          <a:srcRect t="2227" r="7143" b="-205"/>
          <a:stretch>
            <a:fillRect/>
          </a:stretch>
        </p:blipFill>
        <p:spPr>
          <a:xfrm>
            <a:off x="3022897" y="349049"/>
            <a:ext cx="5652247" cy="620368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8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77" y="236604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Orientation Dependence of FCC Twinning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212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can0012.jpg"/>
          <p:cNvPicPr>
            <a:picLocks noChangeAspect="1"/>
          </p:cNvPicPr>
          <p:nvPr/>
        </p:nvPicPr>
        <p:blipFill>
          <a:blip r:embed="rId2" cstate="print"/>
          <a:srcRect l="3417" t="2817" r="7740" b="1408"/>
          <a:stretch>
            <a:fillRect/>
          </a:stretch>
        </p:blipFill>
        <p:spPr>
          <a:xfrm>
            <a:off x="1801508" y="669383"/>
            <a:ext cx="7627820" cy="5498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59" y="5944497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55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3504" y="223695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Formation of {11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1} Twins in HCP Cobalt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Single Crystals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504" y="2236955"/>
                <a:ext cx="10515600" cy="1325563"/>
              </a:xfrm>
              <a:blipFill rotWithShape="0">
                <a:blip r:embed="rId2"/>
                <a:stretch>
                  <a:fillRect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3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784673"/>
                <a:ext cx="10256520" cy="469096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Governing Reactions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/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&lt;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11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&gt; + &lt;1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00&gt; → 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&lt;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/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[2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0]+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[1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10] → [1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00]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784673"/>
                <a:ext cx="10256520" cy="4690969"/>
              </a:xfrm>
              <a:blipFill rotWithShape="0"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01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and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34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Slip precedes deformation twinning in BCC, FCC and HCP structures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Embryonic twins evolve from dislocations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Microscopic twins form when stress-induced coalescence of embryonic twins occur that are located at different levels within micro-slip bands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Influence of metallurgical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ariables on deformation twinning can be rationalized in terms of the proposed models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4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saturation sat="235000"/>
                    </a14:imgEffect>
                    <a14:imgEffect>
                      <a14:brightnessContrast bright="3000" contrast="61000"/>
                    </a14:imgEffect>
                  </a14:imgLayer>
                </a14:imgProps>
              </a:ext>
            </a:extLst>
          </a:blip>
          <a:srcRect l="4301" t="14444" r="15231" b="12222"/>
          <a:stretch/>
        </p:blipFill>
        <p:spPr>
          <a:xfrm>
            <a:off x="3169913" y="613186"/>
            <a:ext cx="4021719" cy="472924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8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995" y="496528"/>
            <a:ext cx="1071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Models Proposed for Formation of Deformation Twins in BCC Crystals</a:t>
            </a:r>
            <a:endParaRPr lang="en-US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</a:rPr>
                  <a:t>Pole Model of Cottrell and </a:t>
                </a:r>
                <a:r>
                  <a:rPr lang="en-US" dirty="0" err="1">
                    <a:solidFill>
                      <a:schemeClr val="bg1"/>
                    </a:solidFill>
                  </a:rPr>
                  <a:t>Bilby</a:t>
                </a:r>
                <a:r>
                  <a:rPr lang="en-US" dirty="0">
                    <a:solidFill>
                      <a:schemeClr val="bg1"/>
                    </a:solidFill>
                  </a:rPr>
                  <a:t> (1951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½ &lt;111&gt; </a:t>
                </a:r>
                <a:r>
                  <a:rPr lang="en-US" dirty="0">
                    <a:solidFill>
                      <a:schemeClr val="bg1"/>
                    </a:solidFill>
                    <a:sym typeface="Wingdings"/>
                  </a:rPr>
                  <a:t> 1/3 &lt;112&gt; + 1/6 &lt;</a:t>
                </a:r>
                <a:r>
                  <a:rPr lang="en-US" dirty="0" smtClean="0">
                    <a:solidFill>
                      <a:schemeClr val="bg1"/>
                    </a:solidFill>
                    <a:sym typeface="Wingdings"/>
                  </a:rPr>
                  <a:t>11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1</m:t>
                        </m:r>
                      </m:e>
                    </m:ba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sym typeface="Wingdings"/>
                  </a:rPr>
                  <a:t>&gt; ・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chemeClr val="bg1"/>
                  </a:solidFill>
                </a:endParaRPr>
              </a:p>
              <a:p>
                <a:pPr marL="34925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Note that the Burgers vector of the twinning partial, 1/6 &lt;111&gt; 	is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	not </a:t>
                </a:r>
                <a:r>
                  <a:rPr lang="en-US" dirty="0">
                    <a:solidFill>
                      <a:schemeClr val="bg1"/>
                    </a:solidFill>
                  </a:rPr>
                  <a:t>parallel to that of the parent slip dislocation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err="1">
                    <a:solidFill>
                      <a:schemeClr val="bg1"/>
                    </a:solidFill>
                  </a:rPr>
                  <a:t>Sleeskyk’s</a:t>
                </a:r>
                <a:r>
                  <a:rPr lang="en-US" dirty="0">
                    <a:solidFill>
                      <a:schemeClr val="bg1"/>
                    </a:solidFill>
                  </a:rPr>
                  <a:t> Model (1963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1200" dirty="0" smtClean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½ </a:t>
                </a:r>
                <a:r>
                  <a:rPr lang="en-US" dirty="0">
                    <a:solidFill>
                      <a:schemeClr val="bg1"/>
                    </a:solidFill>
                  </a:rPr>
                  <a:t>&lt;111&gt; 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screws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sym typeface="Wingdings"/>
                  </a:rPr>
                  <a:t> 3 1/6 &lt;111&gt; </a:t>
                </a:r>
                <a:r>
                  <a:rPr lang="en-US" dirty="0" smtClean="0">
                    <a:solidFill>
                      <a:schemeClr val="bg1"/>
                    </a:solidFill>
                    <a:sym typeface="Wingdings"/>
                  </a:rPr>
                  <a:t>・</a:t>
                </a:r>
              </a:p>
              <a:p>
                <a:pPr marL="457200" lvl="1" indent="0">
                  <a:buNone/>
                </a:pPr>
                <a:endParaRPr lang="en-US" sz="1200" dirty="0">
                  <a:solidFill>
                    <a:schemeClr val="bg1"/>
                  </a:solidFill>
                  <a:sym typeface="Wingdings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  <a:sym typeface="Wingdings"/>
                  </a:rPr>
                  <a:t>Note that the Burgers vector of the twinning partial, 1/6 &lt;111</a:t>
                </a:r>
                <a:r>
                  <a:rPr lang="en-US" dirty="0" smtClean="0">
                    <a:solidFill>
                      <a:schemeClr val="bg1"/>
                    </a:solidFill>
                    <a:sym typeface="Wingdings"/>
                  </a:rPr>
                  <a:t>&gt;, is </a:t>
                </a:r>
                <a:r>
                  <a:rPr lang="en-US" dirty="0">
                    <a:solidFill>
                      <a:schemeClr val="bg1"/>
                    </a:solidFill>
                    <a:sym typeface="Wingdings"/>
                  </a:rPr>
                  <a:t>parallel to that of the parent slip dislocation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3081" r="-139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6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602276" y="1403684"/>
            <a:ext cx="7707697" cy="501000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2412" y="574765"/>
            <a:ext cx="63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Schematic of the Pole Model (Cottrell and </a:t>
            </a:r>
            <a:r>
              <a:rPr lang="en-US" dirty="0" err="1" smtClean="0">
                <a:solidFill>
                  <a:schemeClr val="bg1"/>
                </a:solidFill>
              </a:rPr>
              <a:t>Bilby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colorTemperature colorTemp="5297"/>
                    </a14:imgEffect>
                    <a14:imgEffect>
                      <a14:saturation sat="215000"/>
                    </a14:imgEffect>
                    <a14:imgEffect>
                      <a14:brightnessContrast bright="-24000" contrast="62000"/>
                    </a14:imgEffect>
                  </a14:imgLayer>
                </a14:imgProps>
              </a:ext>
            </a:extLst>
          </a:blip>
          <a:srcRect l="4210" t="11044" b="20485"/>
          <a:stretch>
            <a:fillRect/>
          </a:stretch>
        </p:blipFill>
        <p:spPr>
          <a:xfrm>
            <a:off x="2710926" y="180843"/>
            <a:ext cx="5875585" cy="6338291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22" r="2542" b="3617"/>
          <a:stretch>
            <a:fillRect/>
          </a:stretch>
        </p:blipFill>
        <p:spPr>
          <a:xfrm>
            <a:off x="3453205" y="378062"/>
            <a:ext cx="4496696" cy="6164902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87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5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16" y="5966012"/>
            <a:ext cx="1695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Case I</a:t>
            </a:r>
            <a:endParaRPr lang="en-US" sz="36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896"/>
                <a:ext cx="10515600" cy="4738116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>
                    <a:solidFill>
                      <a:schemeClr val="bg1"/>
                    </a:solidFill>
                  </a:rPr>
                  <a:t>Habit Plane of 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and 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5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517525" indent="-517525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They are all twins lying on the (211) plane;</a:t>
                </a:r>
              </a:p>
              <a:p>
                <a:pPr marL="517525" indent="-517525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and 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appear to be twins 3n layers thick.</a:t>
                </a:r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en-US" dirty="0" smtClean="0">
                    <a:solidFill>
                      <a:schemeClr val="bg1"/>
                    </a:solidFill>
                  </a:rPr>
                  <a:t>Displacement Vector the Faults</a:t>
                </a:r>
              </a:p>
              <a:p>
                <a:pPr marL="517525" indent="-517525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Fault contrast 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</a:t>
                </a:r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invisible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01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110.</a:t>
                </a:r>
              </a:p>
              <a:p>
                <a:pPr marL="517525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Therefore, the displacement vector </a:t>
                </a:r>
                <a:r>
                  <a:rPr lang="en-US" dirty="0">
                    <a:solidFill>
                      <a:schemeClr val="bg1"/>
                    </a:solidFill>
                  </a:rPr>
                  <a:t>is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± 1/6[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11].</a:t>
                </a:r>
              </a:p>
              <a:p>
                <a:pPr marL="465138" indent="-455613"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Burgers Vector of dislocations D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D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and D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3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517525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</a:t>
                </a:r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517525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Invisible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01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110</a:t>
                </a:r>
              </a:p>
              <a:p>
                <a:pPr marL="517525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Therefore, the Burgers vector is ± ½[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].</a:t>
                </a:r>
              </a:p>
              <a:p>
                <a:pPr marL="517525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9525" indent="0">
                  <a:buNone/>
                </a:pPr>
                <a:r>
                  <a:rPr lang="en-US" sz="3800" u="sng" dirty="0" smtClean="0">
                    <a:solidFill>
                      <a:schemeClr val="bg1"/>
                    </a:solidFill>
                  </a:rPr>
                  <a:t>Conclusion</a:t>
                </a:r>
              </a:p>
              <a:p>
                <a:pPr marL="9525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Burgers vector of fault partials is parallel to that of the glide dislocations.</a:t>
                </a:r>
              </a:p>
              <a:p>
                <a:pPr marL="9525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½[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]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screws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sym typeface="Wingdings"/>
                  </a:rPr>
                  <a:t> 3 x 1/6[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  <a:sym typeface="Wingdings"/>
                  </a:rPr>
                  <a:t>]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896"/>
                <a:ext cx="10515600" cy="4738116"/>
              </a:xfrm>
              <a:blipFill rotWithShape="0">
                <a:blip r:embed="rId3"/>
                <a:stretch>
                  <a:fillRect l="-812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702273-99A4-4B50-A03D-F10E30C9F065}" vid="{BA31039C-C228-4D71-8263-B4EDD2C88A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258</Words>
  <Application>Microsoft Office PowerPoint</Application>
  <PresentationFormat>Widescreen</PresentationFormat>
  <Paragraphs>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Formation of Deformation Twins in Metallic Crystals</vt:lpstr>
      <vt:lpstr>Formation of Deformation Twins in BCC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I</vt:lpstr>
      <vt:lpstr>PowerPoint Presentation</vt:lpstr>
      <vt:lpstr>Case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Metallurgical Variables on Deformation Twinning in BCC Crystals</vt:lpstr>
      <vt:lpstr>Metallurgical Variables</vt:lpstr>
      <vt:lpstr> EBSD Study of Twins in Shock Loaded Iron</vt:lpstr>
      <vt:lpstr>Formation of Deformation Twins in FCC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Orientation Dependence of FCC Twinning</vt:lpstr>
      <vt:lpstr>PowerPoint Presentation</vt:lpstr>
      <vt:lpstr>Formation of {112 ̅1} Twins in HCP Cobalt Single Crystals</vt:lpstr>
      <vt:lpstr>Governing Reactions  2 x 1/3 &lt;2 ̅113 ̅ &gt; + &lt;11 ̅00&gt; → 12 x 1/36 &lt;1 ̅1 ̅26 ̅&gt;  1/(3 ) [21 ̅1 ̅0]+ 1/3 [12 ̅10] → [11 ̅00]</vt:lpstr>
      <vt:lpstr>Summary and 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Stanton</dc:creator>
  <cp:lastModifiedBy>Veronica Stanton</cp:lastModifiedBy>
  <cp:revision>37</cp:revision>
  <dcterms:created xsi:type="dcterms:W3CDTF">2015-02-10T18:00:52Z</dcterms:created>
  <dcterms:modified xsi:type="dcterms:W3CDTF">2017-06-02T16:58:05Z</dcterms:modified>
</cp:coreProperties>
</file>